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8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70585-3477-450E-AEED-BE45100D85F2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610D9-1F8B-4603-B183-FBDE1F5EE2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28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D48A5-B514-419F-AC5F-A007C1756C9A}" type="datetimeFigureOut">
              <a:rPr lang="en-US" smtClean="0"/>
              <a:pPr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6C64-3C93-469D-8817-CDDC6A38C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429625" cy="8572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IN" dirty="0" smtClean="0">
                <a:latin typeface="Bodoni MT Black" pitchFamily="18" charset="0"/>
              </a:rPr>
              <a:t>PINDICS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4313" y="1785938"/>
            <a:ext cx="8786812" cy="3786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IN" sz="3600" b="1" dirty="0">
                <a:latin typeface="Book Antiqua" pitchFamily="18" charset="0"/>
                <a:ea typeface="+mj-ea"/>
                <a:cs typeface="+mj-cs"/>
              </a:rPr>
              <a:t>Performance Indicators of  Teachers</a:t>
            </a:r>
          </a:p>
          <a:p>
            <a:pPr fontAlgn="auto">
              <a:spcAft>
                <a:spcPts val="0"/>
              </a:spcAft>
              <a:defRPr/>
            </a:pPr>
            <a:endParaRPr lang="en-IN" sz="1400" b="1" dirty="0">
              <a:latin typeface="Book Antiqua" pitchFamily="18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IN" sz="3600" b="1" dirty="0">
                <a:latin typeface="Book Antiqua" pitchFamily="18" charset="0"/>
                <a:ea typeface="+mj-ea"/>
                <a:cs typeface="+mj-cs"/>
              </a:rPr>
              <a:t>Two types of Assessments</a:t>
            </a:r>
          </a:p>
          <a:p>
            <a:pPr fontAlgn="auto">
              <a:spcAft>
                <a:spcPts val="0"/>
              </a:spcAft>
              <a:defRPr/>
            </a:pPr>
            <a:endParaRPr lang="en-IN" sz="3600" b="1" dirty="0">
              <a:latin typeface="Book Antiqua" pitchFamily="18" charset="0"/>
              <a:ea typeface="+mj-ea"/>
              <a:cs typeface="+mj-cs"/>
            </a:endParaRPr>
          </a:p>
          <a:p>
            <a:pPr marL="514350" indent="-514350" fontAlgn="auto">
              <a:spcAft>
                <a:spcPts val="0"/>
              </a:spcAft>
              <a:buFontTx/>
              <a:buAutoNum type="arabicPeriod"/>
              <a:defRPr/>
            </a:pPr>
            <a:r>
              <a:rPr lang="en-IN" sz="3600" b="1" dirty="0">
                <a:latin typeface="Book Antiqua" pitchFamily="18" charset="0"/>
                <a:ea typeface="+mj-ea"/>
                <a:cs typeface="+mj-cs"/>
              </a:rPr>
              <a:t>Self Assessment – Teacher (2times)</a:t>
            </a:r>
          </a:p>
          <a:p>
            <a:pPr marL="514350" indent="-514350" fontAlgn="auto">
              <a:spcAft>
                <a:spcPts val="0"/>
              </a:spcAft>
              <a:defRPr/>
            </a:pPr>
            <a:endParaRPr lang="en-IN" sz="1100" b="1" dirty="0">
              <a:latin typeface="Book Antiqua" pitchFamily="18" charset="0"/>
              <a:ea typeface="+mj-ea"/>
              <a:cs typeface="+mj-cs"/>
            </a:endParaRP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IN" sz="3600" b="1" dirty="0">
                <a:latin typeface="Book Antiqua" pitchFamily="18" charset="0"/>
                <a:ea typeface="+mj-ea"/>
                <a:cs typeface="+mj-cs"/>
              </a:rPr>
              <a:t>2.  Assessment by HMs – Complex HMs (2 times)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71500" y="1357313"/>
            <a:ext cx="80010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428625" y="571500"/>
            <a:ext cx="8286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IN" sz="4800" b="1" dirty="0">
                <a:latin typeface="Book Antiqua" pitchFamily="18" charset="0"/>
              </a:rPr>
              <a:t>5. Professional Development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00063" y="1530350"/>
            <a:ext cx="800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571500" y="2035175"/>
            <a:ext cx="828675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800" dirty="0">
                <a:latin typeface="Book Antiqua" pitchFamily="18" charset="0"/>
              </a:rPr>
              <a:t> Self-study participation in         in-service education programmes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800" dirty="0">
                <a:latin typeface="Book Antiqua" pitchFamily="18" charset="0"/>
              </a:rPr>
              <a:t>Engagement in innovation and research </a:t>
            </a:r>
            <a:endParaRPr lang="en-IN" sz="48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571500" y="500063"/>
            <a:ext cx="735806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IN" sz="4400" b="1" dirty="0">
                <a:latin typeface="Book Antiqua" pitchFamily="18" charset="0"/>
              </a:rPr>
              <a:t>6. School Development </a:t>
            </a: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642938" y="3071813"/>
            <a:ext cx="65452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742950"/>
            <a:r>
              <a:rPr lang="en-IN" sz="4800" b="1" dirty="0">
                <a:latin typeface="Book Antiqua" pitchFamily="18" charset="0"/>
              </a:rPr>
              <a:t>7. </a:t>
            </a:r>
            <a:r>
              <a:rPr lang="en-IN" sz="4800" dirty="0">
                <a:latin typeface="Book Antiqua" pitchFamily="18" charset="0"/>
              </a:rPr>
              <a:t>Teacher Attendance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28625" y="1390650"/>
            <a:ext cx="82867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000" dirty="0">
                <a:latin typeface="Book Antiqua" pitchFamily="18" charset="0"/>
              </a:rPr>
              <a:t>Contributes to the organisation of school  activities   </a:t>
            </a:r>
            <a:endParaRPr lang="en-IN" sz="4000" b="1" dirty="0">
              <a:latin typeface="Book Antiqua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28625" y="4286250"/>
            <a:ext cx="8286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800" dirty="0">
                <a:latin typeface="Book Antiqua" pitchFamily="18" charset="0"/>
              </a:rPr>
              <a:t>Regularity and Punctuality   </a:t>
            </a:r>
            <a:endParaRPr lang="en-IN" sz="48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9695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991265">
                <a:tc rowSpan="2">
                  <a:txBody>
                    <a:bodyPr/>
                    <a:lstStyle/>
                    <a:p>
                      <a:pPr algn="ctr"/>
                      <a:r>
                        <a:rPr lang="en-IN" sz="2000" kern="1200" dirty="0" smtClean="0"/>
                        <a:t>Specific Standards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2000" dirty="0"/>
                        <a:t>Performance Indicators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2000" dirty="0"/>
                        <a:t>Performance Indicators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Observation</a:t>
                      </a:r>
                      <a:endParaRPr lang="en-US" sz="20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485">
                <a:tc gridSpan="7">
                  <a:txBody>
                    <a:bodyPr/>
                    <a:lstStyle/>
                    <a:p>
                      <a:pPr algn="ctr"/>
                      <a:r>
                        <a:rPr lang="en-IN" sz="2000" kern="1200" dirty="0" smtClean="0"/>
                        <a:t>PS 1.   Designing Learning Experiences for Children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2210"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Planning for designing learning experiences </a:t>
                      </a:r>
                      <a:endParaRPr lang="en-US" sz="20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2000" dirty="0" smtClean="0"/>
                        <a:t>1. Uses </a:t>
                      </a:r>
                      <a:r>
                        <a:rPr lang="en-IN" sz="2000" dirty="0"/>
                        <a:t>textbooks and other relevant documents while planning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IN" sz="2000" kern="1200" dirty="0" smtClean="0"/>
                        <a:t>9/4</a:t>
                      </a:r>
                    </a:p>
                    <a:p>
                      <a:pPr algn="ctr"/>
                      <a:r>
                        <a:rPr lang="en-IN" sz="2000" kern="1200" dirty="0" smtClean="0"/>
                        <a:t>=2 9(2.3)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6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2000" dirty="0" smtClean="0"/>
                        <a:t>2</a:t>
                      </a:r>
                      <a:r>
                        <a:rPr lang="en-IN" sz="2000" baseline="0" dirty="0" smtClean="0"/>
                        <a:t> . </a:t>
                      </a:r>
                      <a:r>
                        <a:rPr lang="en-IN" sz="2000" dirty="0" smtClean="0"/>
                        <a:t>Uses  </a:t>
                      </a:r>
                      <a:r>
                        <a:rPr lang="en-IN" sz="2000" dirty="0"/>
                        <a:t>record of students performance 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/>
                        <a:t>4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8343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2000" dirty="0" smtClean="0"/>
                        <a:t>3. Plans </a:t>
                      </a:r>
                      <a:r>
                        <a:rPr lang="en-IN" sz="2000" dirty="0"/>
                        <a:t>for engaging children in learning activities 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/>
                        <a:t>3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2000" dirty="0" smtClean="0"/>
                        <a:t>4. Collects </a:t>
                      </a:r>
                      <a:r>
                        <a:rPr lang="en-IN" sz="2000" dirty="0"/>
                        <a:t>and prepares  relevant teaching learning materials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945435" cy="6262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132699"/>
                <a:gridCol w="3829701"/>
                <a:gridCol w="808286"/>
                <a:gridCol w="602532"/>
                <a:gridCol w="585006"/>
                <a:gridCol w="602532"/>
                <a:gridCol w="1013079"/>
              </a:tblGrid>
              <a:tr h="92530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IN" sz="2000" kern="1200" dirty="0" smtClean="0"/>
                        <a:t>Specific Standards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2000" dirty="0"/>
                        <a:t>Performance Indicators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2000" dirty="0"/>
                        <a:t>Performance Indicators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Observation</a:t>
                      </a:r>
                      <a:endParaRPr lang="en-US" sz="20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848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875">
                <a:tc gridSpan="8">
                  <a:txBody>
                    <a:bodyPr/>
                    <a:lstStyle/>
                    <a:p>
                      <a:pPr algn="ctr"/>
                      <a:r>
                        <a:rPr lang="en-IN" sz="2000" kern="1200" dirty="0" smtClean="0"/>
                        <a:t>PS 2.   Knowledge and Understanding of Subject Matter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5940"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Knowledge and understanding of the content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2565" algn="l"/>
                        </a:tabLst>
                      </a:pPr>
                      <a:r>
                        <a:rPr lang="en-IN" sz="2000" dirty="0" smtClean="0"/>
                        <a:t>1. Demonstrates </a:t>
                      </a:r>
                      <a:r>
                        <a:rPr lang="en-IN" sz="2000" dirty="0"/>
                        <a:t>content knowledge with conceptual clarity using appropriate examples 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2565" algn="l"/>
                        </a:tabLst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IN" sz="2000" kern="1200" dirty="0" smtClean="0"/>
                        <a:t>10/4=3 9(2.5)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591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2565" algn="l"/>
                        </a:tabLst>
                      </a:pPr>
                      <a:r>
                        <a:rPr lang="en-IN" sz="2000" dirty="0" smtClean="0"/>
                        <a:t>2.  Uses </a:t>
                      </a:r>
                      <a:r>
                        <a:rPr lang="en-IN" sz="2000" dirty="0"/>
                        <a:t>subject knowledge for making it responsive to the diverse needs of children  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2565" algn="l"/>
                        </a:tabLst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81591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2565" algn="l"/>
                        </a:tabLst>
                      </a:pPr>
                      <a:r>
                        <a:rPr lang="en-IN" sz="2000" dirty="0" smtClean="0"/>
                        <a:t>3.  Uses </a:t>
                      </a:r>
                      <a:r>
                        <a:rPr lang="en-IN" sz="2000" dirty="0"/>
                        <a:t>subject knowledge for completing entire syllabus within specified time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2565" algn="l"/>
                        </a:tabLst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/>
                        <a:t>3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860848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4</a:t>
                      </a:r>
                      <a:r>
                        <a:rPr lang="en-IN" sz="2000" dirty="0" smtClean="0"/>
                        <a:t>. Corrects </a:t>
                      </a:r>
                      <a:r>
                        <a:rPr lang="en-IN" sz="2000" dirty="0"/>
                        <a:t>errors made by students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738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99126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485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3. Strategies for Facilitating Learning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840"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Enabling learning environment and classroom management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dirty="0"/>
                        <a:t>Uses  available space in the classroom and school adequately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2.   Maintains </a:t>
                      </a:r>
                      <a:r>
                        <a:rPr lang="en-IN" sz="1400" dirty="0"/>
                        <a:t>cleanliness and safety of children in the classroom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3.   Displays </a:t>
                      </a:r>
                      <a:r>
                        <a:rPr lang="en-IN" sz="1400" dirty="0"/>
                        <a:t>teaching learning material in the classroom for ready use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4. Displays  </a:t>
                      </a:r>
                      <a:r>
                        <a:rPr lang="en-IN" sz="1400" dirty="0"/>
                        <a:t>work of students in classroom/school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738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99126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485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3. Strategies for Facilitating Learning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/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840"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Enabling learning environment and classroom management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5.  Arranges </a:t>
                      </a:r>
                      <a:r>
                        <a:rPr lang="en-IN" sz="1400" dirty="0"/>
                        <a:t>furniture and room space for organising different activities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6.   Encourages </a:t>
                      </a:r>
                      <a:r>
                        <a:rPr lang="en-IN" sz="1400" dirty="0"/>
                        <a:t>self-discipline, punctuality and regularity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7.   Acts </a:t>
                      </a:r>
                      <a:r>
                        <a:rPr lang="en-IN" sz="1400" dirty="0"/>
                        <a:t>immediately to address problems of discipline such as bullying, abuse etc.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8.   Treats </a:t>
                      </a:r>
                      <a:r>
                        <a:rPr lang="en-IN" sz="1400" dirty="0"/>
                        <a:t>all children in a fair and consistent manner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738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99126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485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3. Strategies for Facilitating Learning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/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840"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Enabling learning environment and classroom management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9. Does </a:t>
                      </a:r>
                      <a:r>
                        <a:rPr lang="en-IN" sz="1400" dirty="0"/>
                        <a:t>not resort to physical punishment and mental harassment of children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10. Identifies </a:t>
                      </a:r>
                      <a:r>
                        <a:rPr lang="en-IN" sz="1400" dirty="0"/>
                        <a:t>irregular students and makes effort to improve their attendance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11. Identifies </a:t>
                      </a:r>
                      <a:r>
                        <a:rPr lang="en-IN" sz="1400" dirty="0"/>
                        <a:t>potential dropouts  in the class and makes special efforts to prevent dropout 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12. Utilises </a:t>
                      </a:r>
                      <a:r>
                        <a:rPr lang="en-IN" sz="1400" dirty="0"/>
                        <a:t>school time effectively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738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99126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485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3. Strategies for Facilitating Learning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/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840"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Learning strategies and activities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13.  Uses </a:t>
                      </a:r>
                      <a:r>
                        <a:rPr lang="en-IN" sz="1400" dirty="0"/>
                        <a:t>child-</a:t>
                      </a:r>
                      <a:r>
                        <a:rPr lang="en-IN" sz="1400" dirty="0" err="1"/>
                        <a:t>centered</a:t>
                      </a:r>
                      <a:r>
                        <a:rPr lang="en-IN" sz="1400" dirty="0"/>
                        <a:t> activity based learning strategies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3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14. Provides </a:t>
                      </a:r>
                      <a:r>
                        <a:rPr lang="en-IN" sz="1400" dirty="0"/>
                        <a:t>opportunity for all children participation in discovery, exploration and experimentation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1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15. Acknowledges </a:t>
                      </a:r>
                      <a:r>
                        <a:rPr lang="en-IN" sz="1400" dirty="0"/>
                        <a:t>students’ responses and encourages their participation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922210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16. Responds </a:t>
                      </a:r>
                      <a:r>
                        <a:rPr lang="en-IN" sz="1400" dirty="0"/>
                        <a:t>to students verbal and non-verbal cues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1"/>
          <a:ext cx="8458201" cy="5683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869699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1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286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3. Strategies for Facilitating Learning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/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883">
                <a:tc rowSpan="6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Learning strategies and activities</a:t>
                      </a: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13.  Uses </a:t>
                      </a:r>
                      <a:r>
                        <a:rPr lang="en-IN" sz="1400" dirty="0"/>
                        <a:t>child-</a:t>
                      </a:r>
                      <a:r>
                        <a:rPr lang="en-IN" sz="1400" dirty="0" err="1"/>
                        <a:t>centered</a:t>
                      </a:r>
                      <a:r>
                        <a:rPr lang="en-IN" sz="1400" dirty="0"/>
                        <a:t> activity based learning strategies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3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824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14. Provides </a:t>
                      </a:r>
                      <a:r>
                        <a:rPr lang="en-IN" sz="1400" dirty="0"/>
                        <a:t>opportunity for all children participation in discovery, exploration and experimentation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1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27988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15. Acknowledges </a:t>
                      </a:r>
                      <a:r>
                        <a:rPr lang="en-IN" sz="1400" dirty="0"/>
                        <a:t>students’ responses and encourages their participation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695893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16. Responds </a:t>
                      </a:r>
                      <a:r>
                        <a:rPr lang="en-IN" sz="1400" dirty="0"/>
                        <a:t>to students verbal and non-verbal cues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8981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17. Encourages </a:t>
                      </a:r>
                      <a:r>
                        <a:rPr lang="en-IN" sz="1400" dirty="0"/>
                        <a:t>children to question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809113"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18. Uses </a:t>
                      </a:r>
                      <a:r>
                        <a:rPr lang="en-IN" sz="1400" dirty="0"/>
                        <a:t>different resource materials like teacher guide, source book, ICT, etc. other than textbook for effective transaction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714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965154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9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88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3. Strategies for Facilitating Learning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/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139"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Communication Skills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19.   Listens </a:t>
                      </a:r>
                      <a:r>
                        <a:rPr lang="en-IN" sz="1400" dirty="0"/>
                        <a:t>to children patiently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207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20.  Uses </a:t>
                      </a:r>
                      <a:r>
                        <a:rPr lang="en-IN" sz="1400" dirty="0"/>
                        <a:t>simple language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85938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21.  Uses </a:t>
                      </a:r>
                      <a:r>
                        <a:rPr lang="en-IN" sz="1400" dirty="0"/>
                        <a:t>home language of children wherever needed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772272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22.  Demonstrates </a:t>
                      </a:r>
                      <a:r>
                        <a:rPr lang="en-IN" sz="1400" dirty="0"/>
                        <a:t>legible writing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816883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23.  Exhibits </a:t>
                      </a:r>
                      <a:r>
                        <a:rPr lang="en-IN" sz="1400" dirty="0"/>
                        <a:t>concern, care and respect for the students while communicating verbally/non-</a:t>
                      </a:r>
                      <a:r>
                        <a:rPr lang="en-IN" sz="1400" dirty="0" err="1"/>
                        <a:t>verball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638300" y="785813"/>
            <a:ext cx="6183313" cy="4156075"/>
            <a:chOff x="1638396" y="785794"/>
            <a:chExt cx="6183824" cy="4156675"/>
          </a:xfrm>
        </p:grpSpPr>
        <p:sp>
          <p:nvSpPr>
            <p:cNvPr id="6147" name="Text Box 3"/>
            <p:cNvSpPr txBox="1">
              <a:spLocks noChangeArrowheads="1"/>
            </p:cNvSpPr>
            <p:nvPr/>
          </p:nvSpPr>
          <p:spPr bwMode="auto">
            <a:xfrm>
              <a:off x="1638396" y="785794"/>
              <a:ext cx="6183824" cy="5847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IN" sz="3200" b="1">
                  <a:latin typeface="Book Antiqua" pitchFamily="18" charset="0"/>
                </a:rPr>
                <a:t>PINDICS</a:t>
              </a:r>
              <a:endParaRPr lang="en-US" sz="3600"/>
            </a:p>
          </p:txBody>
        </p:sp>
        <p:sp>
          <p:nvSpPr>
            <p:cNvPr id="6148" name="Text Box 5"/>
            <p:cNvSpPr txBox="1">
              <a:spLocks noChangeArrowheads="1"/>
            </p:cNvSpPr>
            <p:nvPr/>
          </p:nvSpPr>
          <p:spPr bwMode="auto">
            <a:xfrm>
              <a:off x="1928794" y="1986969"/>
              <a:ext cx="5786478" cy="5847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IN" sz="3200" b="1" dirty="0">
                  <a:latin typeface="Book Antiqua" pitchFamily="18" charset="0"/>
                </a:rPr>
                <a:t>Performance Standards</a:t>
              </a:r>
              <a:endParaRPr lang="en-US" sz="3600" dirty="0"/>
            </a:p>
          </p:txBody>
        </p:sp>
        <p:sp>
          <p:nvSpPr>
            <p:cNvPr id="6149" name="Text Box 6"/>
            <p:cNvSpPr txBox="1">
              <a:spLocks noChangeArrowheads="1"/>
            </p:cNvSpPr>
            <p:nvPr/>
          </p:nvSpPr>
          <p:spPr bwMode="auto">
            <a:xfrm>
              <a:off x="2000232" y="3157996"/>
              <a:ext cx="5715040" cy="5847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IN" sz="3200" b="1" dirty="0">
                  <a:latin typeface="Book Antiqua" pitchFamily="18" charset="0"/>
                </a:rPr>
                <a:t>Specific Standards</a:t>
              </a:r>
              <a:endParaRPr lang="en-US" sz="3600" dirty="0"/>
            </a:p>
          </p:txBody>
        </p:sp>
        <p:sp>
          <p:nvSpPr>
            <p:cNvPr id="6150" name="Text Box 7"/>
            <p:cNvSpPr txBox="1">
              <a:spLocks noChangeArrowheads="1"/>
            </p:cNvSpPr>
            <p:nvPr/>
          </p:nvSpPr>
          <p:spPr bwMode="auto">
            <a:xfrm>
              <a:off x="2000232" y="4357694"/>
              <a:ext cx="5643602" cy="5847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IN" sz="3200" b="1" dirty="0">
                  <a:latin typeface="Book Antiqua" pitchFamily="18" charset="0"/>
                </a:rPr>
                <a:t>Performance Indicators</a:t>
              </a:r>
              <a:endParaRPr lang="en-US" sz="3600" dirty="0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4500896" y="1398657"/>
              <a:ext cx="142887" cy="57158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4500896" y="2586279"/>
              <a:ext cx="142887" cy="57158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500896" y="3770725"/>
              <a:ext cx="142887" cy="57158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943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1254413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0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314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3. Strategies for Facilitating Learning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/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6700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Assessment and Feedback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24. Assesses </a:t>
                      </a:r>
                      <a:r>
                        <a:rPr lang="en-IN" sz="1400" dirty="0"/>
                        <a:t>student learning and provides immediate feedback for improving learning and performance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51/26</a:t>
                      </a:r>
                    </a:p>
                    <a:p>
                      <a:pPr algn="ctr"/>
                      <a:r>
                        <a:rPr lang="en-IN" sz="1800" kern="1200" dirty="0" smtClean="0"/>
                        <a:t>=2 (2.0)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5601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25. Maintains </a:t>
                      </a:r>
                      <a:r>
                        <a:rPr lang="en-IN" sz="1400" dirty="0"/>
                        <a:t>student profile of learning and performance (record of different tests/ assignments/written work/Projects, anecdotes etc.)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761545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26.  Shares </a:t>
                      </a:r>
                      <a:r>
                        <a:rPr lang="en-IN" sz="1400" dirty="0"/>
                        <a:t>children progress with parents and SMC members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943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472610"/>
                <a:gridCol w="129922"/>
                <a:gridCol w="1013079"/>
              </a:tblGrid>
              <a:tr h="1254413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0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314">
                <a:tc gridSpan="8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4.  Interpersonal Relationship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6700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Relationship with students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1. Shows </a:t>
                      </a:r>
                      <a:r>
                        <a:rPr lang="en-IN" sz="1400" dirty="0"/>
                        <a:t>respect and care towards students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 </a:t>
                      </a:r>
                      <a:r>
                        <a:rPr lang="en-IN" sz="1400" dirty="0" smtClean="0"/>
                        <a:t>16/8=2 </a:t>
                      </a:r>
                      <a:r>
                        <a:rPr lang="en-IN" sz="1400" dirty="0"/>
                        <a:t>(2.0)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75601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2. Easily </a:t>
                      </a:r>
                      <a:r>
                        <a:rPr lang="en-IN" sz="1400" dirty="0"/>
                        <a:t>approachable to children (without fear and hesitation)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1545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800" kern="1200" dirty="0" smtClean="0"/>
                        <a:t>3. Recognizes and appreciates student contribution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686800" cy="59642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4956"/>
                <a:gridCol w="3662118"/>
                <a:gridCol w="600817"/>
                <a:gridCol w="618817"/>
                <a:gridCol w="600817"/>
                <a:gridCol w="618816"/>
                <a:gridCol w="1040459"/>
              </a:tblGrid>
              <a:tr h="1254413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0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7961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4.  Interpersonal Relationship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>
                          <a:sym typeface="Wingdings" pitchFamily="2" charset="2"/>
                        </a:rPr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847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Relationship with Colleagues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4.    Shows </a:t>
                      </a:r>
                      <a:r>
                        <a:rPr lang="en-IN" sz="1400" dirty="0"/>
                        <a:t>respect  towards colleagues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5. Appreciates </a:t>
                      </a:r>
                      <a:r>
                        <a:rPr lang="en-IN" sz="1400" dirty="0"/>
                        <a:t>other colleagues for their contribution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1545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6.  Cooperates </a:t>
                      </a:r>
                      <a:r>
                        <a:rPr lang="en-IN" sz="1400" dirty="0"/>
                        <a:t>and collaborates with the members of the staff in conducting school activities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761545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Relationship with parents and community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7. Involves </a:t>
                      </a:r>
                      <a:r>
                        <a:rPr lang="en-IN" sz="1400" dirty="0"/>
                        <a:t>members of the community for organising different activities and programmes in the school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1545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8.  Participates </a:t>
                      </a:r>
                      <a:r>
                        <a:rPr lang="en-IN" sz="1400" dirty="0"/>
                        <a:t>in the community activity such as cultural and social programmes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781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1254413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0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1761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5.  Professional Development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6700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Self-study participation in    in-service education programmes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5415" algn="l"/>
                        </a:tabLst>
                      </a:pPr>
                      <a:r>
                        <a:rPr lang="en-IN" sz="1400" dirty="0" smtClean="0"/>
                        <a:t>1. Updates </a:t>
                      </a:r>
                      <a:r>
                        <a:rPr lang="en-IN" sz="1400" dirty="0"/>
                        <a:t>subject knowledge through self study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12/7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=2 (1.7)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5601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5415" algn="l"/>
                        </a:tabLst>
                      </a:pPr>
                      <a:r>
                        <a:rPr lang="en-IN" sz="1400" dirty="0" smtClean="0"/>
                        <a:t>2. Participate </a:t>
                      </a:r>
                      <a:r>
                        <a:rPr lang="en-IN" sz="1400" dirty="0"/>
                        <a:t>in in-service education programmes as per need and requirement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1545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5415" algn="l"/>
                        </a:tabLst>
                      </a:pPr>
                      <a:r>
                        <a:rPr lang="en-IN" sz="1400" dirty="0" smtClean="0"/>
                        <a:t>3. Participates </a:t>
                      </a:r>
                      <a:r>
                        <a:rPr lang="en-IN" sz="1400" dirty="0"/>
                        <a:t>and contributes regularly in cluster resource centre/Block Resource Centre meetings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6019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1286873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722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891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5.  Professional Development (</a:t>
                      </a:r>
                      <a:r>
                        <a:rPr lang="en-IN" sz="1800" kern="1200" dirty="0" err="1" smtClean="0"/>
                        <a:t>Contd</a:t>
                      </a:r>
                      <a:r>
                        <a:rPr lang="en-IN" sz="1800" kern="1200" dirty="0" smtClean="0"/>
                        <a:t>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661"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Engagement in innovation and research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5415" algn="l"/>
                        </a:tabLst>
                      </a:pPr>
                      <a:r>
                        <a:rPr lang="en-IN" sz="1400" dirty="0" smtClean="0"/>
                        <a:t>4.    Engages </a:t>
                      </a:r>
                      <a:r>
                        <a:rPr lang="en-IN" sz="1400" dirty="0"/>
                        <a:t>himself/herself in innovative and research activities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12/7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=2 (1.7)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694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5415" algn="l"/>
                        </a:tabLst>
                      </a:pPr>
                      <a:r>
                        <a:rPr lang="en-IN" sz="1400" dirty="0" smtClean="0"/>
                        <a:t>5.   </a:t>
                      </a:r>
                      <a:r>
                        <a:rPr lang="en-IN" sz="1400" dirty="0"/>
                        <a:t>Participates and presents paper in regional, state, national and international level seminars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6205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5415" algn="l"/>
                        </a:tabLst>
                      </a:pPr>
                      <a:r>
                        <a:rPr lang="en-IN" sz="1400" dirty="0" smtClean="0"/>
                        <a:t>6.  </a:t>
                      </a:r>
                      <a:r>
                        <a:rPr lang="en-IN" sz="1400" dirty="0"/>
                        <a:t>Publishes articles/papers in various journals, magazines etc.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781251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45415" algn="l"/>
                        </a:tabLst>
                      </a:pPr>
                      <a:r>
                        <a:rPr lang="en-IN" sz="1400" dirty="0" smtClean="0"/>
                        <a:t>7.  </a:t>
                      </a:r>
                      <a:r>
                        <a:rPr lang="en-IN" sz="1400" dirty="0"/>
                        <a:t>Contributes in developing of teaching learning materials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/>
                        <a:t>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458201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1440850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47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901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6.  School Development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9557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Contributes to the organisation of</a:t>
                      </a:r>
                      <a:r>
                        <a:rPr lang="en-IN" sz="1800" kern="1200" baseline="0" dirty="0" smtClean="0"/>
                        <a:t> </a:t>
                      </a:r>
                      <a:r>
                        <a:rPr lang="en-IN" sz="1800" kern="1200" dirty="0" smtClean="0"/>
                        <a:t>school  activities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dirty="0"/>
                        <a:t>Organises/participates and contributes in SMC and other meetings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5/3=2 (1.7)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651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2.  Takes </a:t>
                      </a:r>
                      <a:r>
                        <a:rPr lang="en-IN" sz="1400" dirty="0"/>
                        <a:t>responsibility for organising  school functions like morning assembly, cultural programmes, sports and games, celebration of national days etc.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4167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dirty="0" smtClean="0"/>
                        <a:t>3.  Cooperates </a:t>
                      </a:r>
                      <a:r>
                        <a:rPr lang="en-IN" sz="1400" dirty="0"/>
                        <a:t>in organising school activities such as gardening, health and hygiene, mid-day meals  etc.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487362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Teacher- Performance </a:t>
            </a:r>
            <a:r>
              <a:rPr lang="en-IN" sz="3600" b="1" dirty="0"/>
              <a:t>Indicators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09601"/>
          <a:ext cx="8458201" cy="48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299"/>
                <a:gridCol w="3565747"/>
                <a:gridCol w="585006"/>
                <a:gridCol w="602532"/>
                <a:gridCol w="585006"/>
                <a:gridCol w="602532"/>
                <a:gridCol w="1013079"/>
              </a:tblGrid>
              <a:tr h="135111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smtClean="0"/>
                        <a:t>Specific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/>
                        <a:t>Observation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69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504">
                <a:tc gridSpan="7">
                  <a:txBody>
                    <a:bodyPr/>
                    <a:lstStyle/>
                    <a:p>
                      <a:pPr algn="ctr"/>
                      <a:r>
                        <a:rPr lang="en-IN" sz="1800" kern="1200" dirty="0" smtClean="0"/>
                        <a:t>PS 7. Teacher Attendance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474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Regularity and Punctuality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45415" algn="l"/>
                        </a:tabLst>
                      </a:pPr>
                      <a:r>
                        <a:rPr lang="en-IN" sz="1400" dirty="0"/>
                        <a:t>Attends school regularly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4/2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kern="1200" dirty="0" smtClean="0"/>
                        <a:t> =2 (2.0)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5246"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45415" algn="l"/>
                        </a:tabLst>
                      </a:pPr>
                      <a:r>
                        <a:rPr lang="en-IN" sz="1400" dirty="0"/>
                        <a:t>Arrives and leaves the school according to school time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/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5562600"/>
            <a:ext cx="8839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endParaRPr lang="en-IN" sz="2400" b="1" dirty="0"/>
          </a:p>
          <a:p>
            <a:pPr>
              <a:spcBef>
                <a:spcPct val="0"/>
              </a:spcBef>
            </a:pPr>
            <a:r>
              <a:rPr lang="en-IN" sz="2400" b="1" dirty="0" smtClean="0"/>
              <a:t>Total  Rating Schore-107</a:t>
            </a:r>
          </a:p>
          <a:p>
            <a:pPr>
              <a:spcBef>
                <a:spcPct val="0"/>
              </a:spcBef>
            </a:pPr>
            <a:r>
              <a:rPr lang="en-IN" sz="2400" b="1" dirty="0" smtClean="0"/>
              <a:t>Total Indicators-54                                 107/54 = </a:t>
            </a:r>
            <a:r>
              <a:rPr lang="en-IN" sz="2400" b="1" dirty="0"/>
              <a:t>(1.9)or 14/4= (2.0)</a:t>
            </a:r>
            <a:endParaRPr lang="en-US" sz="24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09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Teacher Performance Sheet</a:t>
            </a:r>
            <a:br>
              <a:rPr lang="en-US" sz="2800" dirty="0" smtClean="0"/>
            </a:br>
            <a:r>
              <a:rPr lang="en-US" sz="2800" dirty="0" smtClean="0"/>
              <a:t>Name of </a:t>
            </a:r>
            <a:r>
              <a:rPr lang="en-US" sz="2800" dirty="0" err="1" smtClean="0"/>
              <a:t>Teacher___School:_Year:_Cycle</a:t>
            </a:r>
            <a:r>
              <a:rPr lang="en-US" sz="2800" dirty="0" smtClean="0"/>
              <a:t> (I or II):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838201"/>
          <a:ext cx="8869681" cy="6059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737"/>
                <a:gridCol w="2257263"/>
                <a:gridCol w="838200"/>
                <a:gridCol w="1219200"/>
                <a:gridCol w="1066800"/>
                <a:gridCol w="1219200"/>
                <a:gridCol w="487680"/>
                <a:gridCol w="533400"/>
                <a:gridCol w="838201"/>
              </a:tblGrid>
              <a:tr h="304799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 smtClean="0"/>
                        <a:t>Consolidated Rating of teacher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/>
                        <a:t>Total Rating Points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 No. of Indicators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Scale Points (total rating points/</a:t>
                      </a:r>
                      <a:r>
                        <a:rPr lang="en-US" sz="1600" dirty="0" err="1" smtClean="0"/>
                        <a:t>No.of</a:t>
                      </a:r>
                      <a:r>
                        <a:rPr lang="en-US" sz="1600" dirty="0" smtClean="0"/>
                        <a:t> Indicators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03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Designing Learning Experiences for Children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Knowledge and Understanding of Subject Matter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Strategies for facilitating learning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11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18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09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Teacher Performance Sheet(</a:t>
            </a:r>
            <a:r>
              <a:rPr lang="en-US" sz="2800" dirty="0" err="1" smtClean="0"/>
              <a:t>Contd</a:t>
            </a:r>
            <a:r>
              <a:rPr lang="en-US" sz="2800" dirty="0" smtClean="0"/>
              <a:t>:)</a:t>
            </a:r>
            <a:br>
              <a:rPr lang="en-US" sz="2800" dirty="0" smtClean="0"/>
            </a:br>
            <a:r>
              <a:rPr lang="en-US" sz="2800" dirty="0" smtClean="0"/>
              <a:t>Name of </a:t>
            </a:r>
            <a:r>
              <a:rPr lang="en-US" sz="2800" dirty="0" err="1" smtClean="0"/>
              <a:t>Teacher___School:_Year:_Cycle</a:t>
            </a:r>
            <a:r>
              <a:rPr lang="en-US" sz="2800" dirty="0" smtClean="0"/>
              <a:t> (I or II):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838201"/>
          <a:ext cx="8869681" cy="5912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737"/>
                <a:gridCol w="1800063"/>
                <a:gridCol w="1066800"/>
                <a:gridCol w="1143000"/>
                <a:gridCol w="1066800"/>
                <a:gridCol w="1143000"/>
                <a:gridCol w="762000"/>
                <a:gridCol w="762000"/>
                <a:gridCol w="716281"/>
              </a:tblGrid>
              <a:tr h="304799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 smtClean="0"/>
                        <a:t>Consolidated Rating of teacher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/>
                        <a:t>Total Rating Points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 No. of Indicators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Scale Points (total rating points/</a:t>
                      </a:r>
                      <a:r>
                        <a:rPr lang="en-US" sz="1600" dirty="0" err="1" smtClean="0"/>
                        <a:t>No.of</a:t>
                      </a:r>
                      <a:r>
                        <a:rPr lang="en-US" sz="1600" dirty="0" smtClean="0"/>
                        <a:t> Indicators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03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Interpersonal Relationship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Professional Development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School Development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Teacher Attendance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 </a:t>
                      </a:r>
                      <a:r>
                        <a:rPr lang="en-US" sz="1400" dirty="0" smtClean="0"/>
                        <a:t>Grand Total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107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8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Overall Performance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2.0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09600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Consolidation Sheet - Cluster    Level </a:t>
            </a:r>
            <a:br>
              <a:rPr lang="en-US" sz="2400" dirty="0" smtClean="0"/>
            </a:br>
            <a:r>
              <a:rPr lang="en-US" sz="2400" dirty="0" smtClean="0"/>
              <a:t>Name of school complex ___Total Schools:_   Year:_   Cycle (I or II): Total Teachers__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4319" y="1501867"/>
          <a:ext cx="7848601" cy="513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737"/>
                <a:gridCol w="2257263"/>
                <a:gridCol w="838200"/>
                <a:gridCol w="1219200"/>
                <a:gridCol w="1066800"/>
                <a:gridCol w="1219200"/>
                <a:gridCol w="838201"/>
              </a:tblGrid>
              <a:tr h="25224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US" sz="1600" dirty="0" smtClean="0"/>
                        <a:t>Number of Teachers in the Cluster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points/</a:t>
                      </a:r>
                      <a:r>
                        <a:rPr lang="en-US" sz="1600" dirty="0" err="1" smtClean="0"/>
                        <a:t>No.of</a:t>
                      </a:r>
                      <a:r>
                        <a:rPr lang="en-US" sz="1600" dirty="0" smtClean="0"/>
                        <a:t> Indicators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5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Designing Learning Experiences for Children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/>
                        <a:t>2(100%)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Knowledge and Understanding of Subject Matter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/>
                        <a:t>1 (50%)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/>
                        <a:t>1(50%)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Strategies for facilitating learning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/>
                        <a:t>2(100%)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3" y="642938"/>
            <a:ext cx="8286750" cy="5354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4800" b="1" dirty="0">
                <a:latin typeface="Book Antiqua" pitchFamily="18" charset="0"/>
                <a:cs typeface="+mn-cs"/>
              </a:rPr>
              <a:t>Introduction: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3600" dirty="0">
              <a:latin typeface="Book Antiqua" pitchFamily="18" charset="0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latin typeface="Book Antiqua" pitchFamily="18" charset="0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IN" sz="4800" dirty="0">
                <a:latin typeface="Book Antiqua" pitchFamily="18" charset="0"/>
                <a:cs typeface="+mn-cs"/>
              </a:rPr>
              <a:t>RTE Act, 2009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4800" dirty="0">
                <a:latin typeface="Book Antiqua" pitchFamily="18" charset="0"/>
                <a:cs typeface="+mn-cs"/>
              </a:rPr>
              <a:t>   Sections – 24, 29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4800" dirty="0">
                <a:latin typeface="Book Antiqua" pitchFamily="18" charset="0"/>
                <a:cs typeface="+mn-cs"/>
              </a:rPr>
              <a:t>2. National Curriculum Framework(NCF), 2005  - SSA Framework - 2011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71500" y="1714500"/>
            <a:ext cx="800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99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Consolidation Sheet - Cluster    Level </a:t>
            </a:r>
            <a:br>
              <a:rPr lang="en-US" sz="2000" dirty="0" smtClean="0"/>
            </a:br>
            <a:r>
              <a:rPr lang="en-US" sz="2000" dirty="0" smtClean="0"/>
              <a:t>Name of school complex ___Total Schools:_   Year:_   Cycle (I or II): Total Teachers__                                                    </a:t>
            </a:r>
            <a:r>
              <a:rPr lang="en-US" sz="2000" dirty="0" err="1" smtClean="0"/>
              <a:t>Contd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320738"/>
          <a:ext cx="8382001" cy="5537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542"/>
                <a:gridCol w="2054014"/>
                <a:gridCol w="1217303"/>
                <a:gridCol w="1304253"/>
                <a:gridCol w="1217303"/>
                <a:gridCol w="1304253"/>
                <a:gridCol w="817333"/>
              </a:tblGrid>
              <a:tr h="304799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IN" sz="1600" dirty="0"/>
                        <a:t>Performance Indicators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03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Interpersonal Relationship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Professional Development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School Development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Teacher Attendance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8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Overall Performance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09600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Consolidation Sheet - Mandal    Level </a:t>
            </a:r>
            <a:br>
              <a:rPr lang="en-US" sz="2400" dirty="0" smtClean="0"/>
            </a:br>
            <a:r>
              <a:rPr lang="en-US" sz="2400" dirty="0" smtClean="0"/>
              <a:t>Mandal </a:t>
            </a:r>
            <a:r>
              <a:rPr lang="en-US" sz="2400" dirty="0" err="1" smtClean="0"/>
              <a:t>Name:___No</a:t>
            </a:r>
            <a:r>
              <a:rPr lang="en-US" sz="2400" dirty="0" smtClean="0"/>
              <a:t>. of school complexes ___Total Schools:_   </a:t>
            </a:r>
            <a:br>
              <a:rPr lang="en-US" sz="2400" dirty="0" smtClean="0"/>
            </a:br>
            <a:r>
              <a:rPr lang="en-US" sz="2400" dirty="0" smtClean="0"/>
              <a:t>Total Teachers: __   Year:_   Cycle (I or II): __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4319" y="1501867"/>
          <a:ext cx="8412480" cy="5022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174"/>
                <a:gridCol w="2419435"/>
                <a:gridCol w="898420"/>
                <a:gridCol w="1306793"/>
                <a:gridCol w="1143444"/>
                <a:gridCol w="1138415"/>
                <a:gridCol w="1066799"/>
              </a:tblGrid>
              <a:tr h="25224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US" sz="1600" dirty="0" smtClean="0"/>
                        <a:t>Number of Teachers in the Mandal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</a:t>
                      </a:r>
                      <a:endParaRPr lang="en-US" sz="1600" dirty="0"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5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Designing Learning Experiences for Children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2 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Knowledge and Understanding of Subject Matter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1 (50%)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1(50%)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Strategies for facilitating learning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2 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598" y="990600"/>
          <a:ext cx="8610601" cy="5627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294"/>
                <a:gridCol w="2110032"/>
                <a:gridCol w="1250502"/>
                <a:gridCol w="1339823"/>
                <a:gridCol w="1250502"/>
                <a:gridCol w="1075525"/>
                <a:gridCol w="1103923"/>
              </a:tblGrid>
              <a:tr h="275091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US" sz="1600" dirty="0" smtClean="0"/>
                        <a:t>Number of Teachers in the Mandal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553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2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Interpersonal Relationship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2 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Professional Development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2 (100%)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School Development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2 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Teacher Attendance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2 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7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8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Overall Performance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 smtClean="0"/>
                        <a:t>2 (100%)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/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/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/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99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Consolidation Sheet - Mandal    Level </a:t>
            </a:r>
            <a:br>
              <a:rPr lang="en-US" sz="2000" dirty="0" smtClean="0"/>
            </a:br>
            <a:r>
              <a:rPr lang="en-US" sz="2000" dirty="0" smtClean="0"/>
              <a:t>Mandal </a:t>
            </a:r>
            <a:r>
              <a:rPr lang="en-US" sz="2000" dirty="0" err="1" smtClean="0"/>
              <a:t>Name:___No</a:t>
            </a:r>
            <a:r>
              <a:rPr lang="en-US" sz="2000" dirty="0" smtClean="0"/>
              <a:t>. of school complexes ___Total Schools:_   </a:t>
            </a:r>
            <a:br>
              <a:rPr lang="en-US" sz="2000" dirty="0" smtClean="0"/>
            </a:br>
            <a:r>
              <a:rPr lang="en-US" sz="2000" dirty="0" smtClean="0"/>
              <a:t>Total Teachers: __   Year:_   Cycle (I or II): __ </a:t>
            </a:r>
            <a:r>
              <a:rPr lang="en-US" sz="2000" dirty="0" err="1" smtClean="0"/>
              <a:t>Contd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4319" y="1501867"/>
          <a:ext cx="8412480" cy="5022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174"/>
                <a:gridCol w="2419435"/>
                <a:gridCol w="898420"/>
                <a:gridCol w="1302652"/>
                <a:gridCol w="1147585"/>
                <a:gridCol w="1138415"/>
                <a:gridCol w="1066799"/>
              </a:tblGrid>
              <a:tr h="25224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US" sz="1600" dirty="0" smtClean="0"/>
                        <a:t>Number of Teachers in the District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</a:t>
                      </a:r>
                      <a:endParaRPr lang="en-US" sz="1600" dirty="0"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5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Designing Learning Experiences for Children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 smtClean="0"/>
                        <a:t>2 (100%)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Knowledge and Understanding of Subject Matter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 smtClean="0"/>
                        <a:t>1(50%)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 smtClean="0"/>
                        <a:t>1(50%)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Strategies for facilitating learning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 smtClean="0"/>
                        <a:t>2(100%)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99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Consolidation Sheet – District     Level </a:t>
            </a:r>
            <a:br>
              <a:rPr lang="en-US" sz="2000" dirty="0" smtClean="0"/>
            </a:br>
            <a:r>
              <a:rPr lang="en-US" sz="2000" dirty="0" smtClean="0"/>
              <a:t>District  </a:t>
            </a:r>
            <a:r>
              <a:rPr lang="en-US" sz="2000" dirty="0" err="1" smtClean="0"/>
              <a:t>Name:___No</a:t>
            </a:r>
            <a:r>
              <a:rPr lang="en-US" sz="2000" dirty="0" smtClean="0"/>
              <a:t>. of Mandals in the district ___No. of school complexes:__</a:t>
            </a:r>
            <a:br>
              <a:rPr lang="en-US" sz="2000" dirty="0" smtClean="0"/>
            </a:br>
            <a:r>
              <a:rPr lang="en-US" sz="2000" dirty="0" smtClean="0"/>
              <a:t>Total Schools:_  Total Teachers: __   Year:_   Cycle (I or II): __ </a:t>
            </a:r>
            <a:r>
              <a:rPr lang="en-US" sz="2000" dirty="0" err="1" smtClean="0"/>
              <a:t>Contd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8915402" cy="5537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7295"/>
                <a:gridCol w="2184724"/>
                <a:gridCol w="1294768"/>
                <a:gridCol w="1387251"/>
                <a:gridCol w="1294768"/>
                <a:gridCol w="1387251"/>
                <a:gridCol w="869345"/>
              </a:tblGrid>
              <a:tr h="304799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US" sz="1600" dirty="0" smtClean="0"/>
                        <a:t>Number of Teachers in the District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03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Interpersonal Relationship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Professional Development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School Development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Teacher Attendance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8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Overall Performance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99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Consolidation Sheet – District     Level </a:t>
            </a:r>
            <a:br>
              <a:rPr lang="en-US" sz="2000" dirty="0" smtClean="0"/>
            </a:br>
            <a:r>
              <a:rPr lang="en-US" sz="2000" dirty="0" smtClean="0"/>
              <a:t>District  </a:t>
            </a:r>
            <a:r>
              <a:rPr lang="en-US" sz="2000" dirty="0" err="1" smtClean="0"/>
              <a:t>Name:___No</a:t>
            </a:r>
            <a:r>
              <a:rPr lang="en-US" sz="2000" dirty="0" smtClean="0"/>
              <a:t>. of Mandals in the district ___No. of school complexes:__</a:t>
            </a:r>
            <a:br>
              <a:rPr lang="en-US" sz="2000" dirty="0" smtClean="0"/>
            </a:br>
            <a:r>
              <a:rPr lang="en-US" sz="2000" dirty="0" smtClean="0"/>
              <a:t>Total Schools:_  Total Teachers: __   Year:_   Cycle (I or II): __ </a:t>
            </a:r>
            <a:r>
              <a:rPr lang="en-US" sz="2000" dirty="0" err="1" smtClean="0"/>
              <a:t>Contd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4319" y="1501867"/>
          <a:ext cx="8412480" cy="5022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174"/>
                <a:gridCol w="2419435"/>
                <a:gridCol w="898420"/>
                <a:gridCol w="1306793"/>
                <a:gridCol w="1143444"/>
                <a:gridCol w="1138415"/>
                <a:gridCol w="1066799"/>
              </a:tblGrid>
              <a:tr h="252245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US" sz="1600" dirty="0" smtClean="0"/>
                        <a:t>Number of Teachers in the State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</a:t>
                      </a:r>
                      <a:endParaRPr lang="en-US" sz="1600" dirty="0">
                        <a:latin typeface="+mn-lt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5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Designing Learning Experiences for Children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Knowledge and Understanding of Subject Matter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Strategies for facilitating learning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99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Consolidation Sheet – State     Level </a:t>
            </a:r>
            <a:br>
              <a:rPr lang="en-US" sz="2000" dirty="0" smtClean="0"/>
            </a:br>
            <a:r>
              <a:rPr lang="en-US" sz="2000" dirty="0" smtClean="0"/>
              <a:t>Total </a:t>
            </a:r>
            <a:r>
              <a:rPr lang="en-US" sz="2000" dirty="0" err="1" smtClean="0"/>
              <a:t>Districts:___No</a:t>
            </a:r>
            <a:r>
              <a:rPr lang="en-US" sz="2000" dirty="0" smtClean="0"/>
              <a:t>. of Mandals in the state ___No. of school complexes :__</a:t>
            </a:r>
            <a:br>
              <a:rPr lang="en-US" sz="2000" dirty="0" smtClean="0"/>
            </a:br>
            <a:r>
              <a:rPr lang="en-US" sz="2000" dirty="0" smtClean="0"/>
              <a:t>Total Schools:_  Total Teachers: __   Year:_   Cycle (I or II): __ </a:t>
            </a:r>
            <a:r>
              <a:rPr lang="en-US" sz="2000" dirty="0" err="1" smtClean="0"/>
              <a:t>Contd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8915402" cy="5537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7295"/>
                <a:gridCol w="2184724"/>
                <a:gridCol w="1294768"/>
                <a:gridCol w="1387251"/>
                <a:gridCol w="1294768"/>
                <a:gridCol w="1387251"/>
                <a:gridCol w="869345"/>
              </a:tblGrid>
              <a:tr h="304799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kern="1200" dirty="0" err="1" smtClean="0"/>
                        <a:t>S.No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37665" algn="l"/>
                        </a:tabLst>
                      </a:pPr>
                      <a:r>
                        <a:rPr lang="en-US" sz="1600" dirty="0" smtClean="0"/>
                        <a:t>Number of Teachers in the State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Total No. of Teachers </a:t>
                      </a: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114300" marR="11430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03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 meeting the exp</a:t>
                      </a:r>
                    </a:p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Approaching the 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Approached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Beyond the expected standard</a:t>
                      </a:r>
                    </a:p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Interpersonal Relationship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Professional Development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School Development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/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/>
                        <a:t>Teacher Attendance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8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Overall Performance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 dirty="0"/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u="none" strike="noStrike"/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/>
                        <a:t>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99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Consolidation Sheet – State     Level </a:t>
            </a:r>
            <a:br>
              <a:rPr lang="en-US" sz="2000" dirty="0" smtClean="0"/>
            </a:br>
            <a:r>
              <a:rPr lang="en-US" sz="2000" dirty="0" smtClean="0"/>
              <a:t>Total </a:t>
            </a:r>
            <a:r>
              <a:rPr lang="en-US" sz="2000" dirty="0" err="1" smtClean="0"/>
              <a:t>Districts:___No</a:t>
            </a:r>
            <a:r>
              <a:rPr lang="en-US" sz="2000" dirty="0" smtClean="0"/>
              <a:t>. of Mandals in the state ___No. of school complexes :__</a:t>
            </a:r>
            <a:br>
              <a:rPr lang="en-US" sz="2000" dirty="0" smtClean="0"/>
            </a:br>
            <a:r>
              <a:rPr lang="en-US" sz="2000" dirty="0" smtClean="0"/>
              <a:t>Total Schools:_  Total Teachers: __   Year:_   Cycle (I or II): __ </a:t>
            </a:r>
            <a:r>
              <a:rPr lang="en-US" sz="2000" dirty="0" err="1" smtClean="0"/>
              <a:t>Contd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57188" y="428625"/>
            <a:ext cx="785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N" sz="4000" b="1">
                <a:latin typeface="Book Antiqua" pitchFamily="18" charset="0"/>
              </a:rPr>
              <a:t>Rating Points: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8625" y="1704975"/>
            <a:ext cx="821531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28600" indent="-228600" algn="just">
              <a:buFontTx/>
              <a:buAutoNum type="arabicPeriod"/>
              <a:tabLst>
                <a:tab pos="457200" algn="l"/>
              </a:tabLst>
              <a:defRPr/>
            </a:pPr>
            <a:r>
              <a:rPr lang="en-US" sz="36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 Not meeting the expected standard                              </a:t>
            </a:r>
          </a:p>
          <a:p>
            <a:pPr marL="228600" indent="-228600" algn="just">
              <a:tabLst>
                <a:tab pos="457200" algn="l"/>
              </a:tabLst>
              <a:defRPr/>
            </a:pPr>
            <a:endParaRPr lang="en-US" sz="3600" dirty="0"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FontTx/>
              <a:buAutoNum type="arabicPeriod" startAt="2"/>
              <a:tabLst>
                <a:tab pos="457200" algn="l"/>
              </a:tabLst>
              <a:defRPr/>
            </a:pPr>
            <a:r>
              <a:rPr lang="en-US" sz="36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Approaching the expected standard</a:t>
            </a:r>
          </a:p>
          <a:p>
            <a:pPr marL="457200" indent="-457200" algn="just">
              <a:tabLst>
                <a:tab pos="457200" algn="l"/>
              </a:tabLst>
              <a:defRPr/>
            </a:pPr>
            <a:endParaRPr lang="en-US" sz="2000" dirty="0">
              <a:latin typeface="Book Antiqua" pitchFamily="18" charset="0"/>
            </a:endParaRPr>
          </a:p>
          <a:p>
            <a:pPr marL="228600" indent="-228600" algn="just" eaLnBrk="0" hangingPunct="0">
              <a:buFontTx/>
              <a:buAutoNum type="arabicPeriod" startAt="3"/>
              <a:tabLst>
                <a:tab pos="457200" algn="l"/>
              </a:tabLst>
              <a:defRPr/>
            </a:pPr>
            <a:r>
              <a:rPr lang="en-US" sz="36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 Approached the expected standard                               </a:t>
            </a:r>
          </a:p>
          <a:p>
            <a:pPr marL="228600" indent="-228600" algn="just" eaLnBrk="0" hangingPunct="0">
              <a:tabLst>
                <a:tab pos="457200" algn="l"/>
              </a:tabLst>
              <a:defRPr/>
            </a:pPr>
            <a:endParaRPr lang="en-US" sz="3600" dirty="0"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pPr marL="228600" indent="-228600" algn="just" eaLnBrk="0" hangingPunct="0">
              <a:tabLst>
                <a:tab pos="457200" algn="l"/>
              </a:tabLst>
              <a:defRPr/>
            </a:pPr>
            <a:r>
              <a:rPr lang="en-US" sz="3600" dirty="0"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4.  Beyond the expected standard</a:t>
            </a:r>
            <a:endParaRPr lang="en-US" sz="5400" dirty="0">
              <a:latin typeface="Book Antiqu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28625" y="1285875"/>
            <a:ext cx="800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57188" y="1493838"/>
            <a:ext cx="8501062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 typeface="Calibri" pitchFamily="34" charset="0"/>
              <a:buAutoNum type="arabicPeriod"/>
            </a:pPr>
            <a:r>
              <a:rPr lang="en-IN" sz="3600" dirty="0">
                <a:latin typeface="Book Antiqua" pitchFamily="18" charset="0"/>
              </a:rPr>
              <a:t>Designing Learning Experiences for Children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IN" sz="3600" dirty="0">
                <a:latin typeface="Book Antiqua" pitchFamily="18" charset="0"/>
              </a:rPr>
              <a:t>Knowledge and Understanding of Subject Matter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IN" sz="3600" dirty="0">
                <a:latin typeface="Book Antiqua" pitchFamily="18" charset="0"/>
              </a:rPr>
              <a:t>Strategies for Facilitating Learning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IN" sz="3600" dirty="0">
                <a:latin typeface="Book Antiqua" pitchFamily="18" charset="0"/>
              </a:rPr>
              <a:t>Interpersonal Relationship 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IN" sz="3600" dirty="0">
                <a:latin typeface="Book Antiqua" pitchFamily="18" charset="0"/>
              </a:rPr>
              <a:t>Professional Development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IN" sz="3600" dirty="0">
                <a:latin typeface="Book Antiqua" pitchFamily="18" charset="0"/>
              </a:rPr>
              <a:t>School Development 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IN" sz="3600" dirty="0">
                <a:latin typeface="Book Antiqua" pitchFamily="18" charset="0"/>
              </a:rPr>
              <a:t>Teacher Attendance 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357188" y="428625"/>
            <a:ext cx="785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N" sz="4000" b="1" dirty="0">
                <a:latin typeface="Book Antiqua" pitchFamily="18" charset="0"/>
              </a:rPr>
              <a:t>Performance Indicators: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42913" y="1214438"/>
            <a:ext cx="80010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428625" y="428625"/>
            <a:ext cx="8143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N" sz="4000" b="1" dirty="0">
                <a:latin typeface="Book Antiqua" pitchFamily="18" charset="0"/>
              </a:rPr>
              <a:t>1.Designing Learning Experiences for  Children: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571500" y="2638425"/>
            <a:ext cx="81438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 typeface="Calibri" pitchFamily="34" charset="0"/>
              <a:buAutoNum type="alphaLcPeriod"/>
            </a:pPr>
            <a:r>
              <a:rPr lang="en-IN" sz="6000" b="1" dirty="0">
                <a:latin typeface="Book Antiqua" pitchFamily="18" charset="0"/>
              </a:rPr>
              <a:t>Text Books</a:t>
            </a:r>
          </a:p>
          <a:p>
            <a:pPr marL="742950" indent="-742950">
              <a:buFont typeface="Calibri" pitchFamily="34" charset="0"/>
              <a:buAutoNum type="alphaLcPeriod"/>
            </a:pPr>
            <a:r>
              <a:rPr lang="en-IN" sz="6000" b="1" dirty="0">
                <a:latin typeface="Book Antiqua" pitchFamily="18" charset="0"/>
              </a:rPr>
              <a:t>Learning Activities</a:t>
            </a:r>
          </a:p>
          <a:p>
            <a:pPr marL="742950" indent="-742950">
              <a:buFont typeface="Calibri" pitchFamily="34" charset="0"/>
              <a:buAutoNum type="alphaLcPeriod"/>
            </a:pPr>
            <a:r>
              <a:rPr lang="en-IN" sz="6000" b="1" dirty="0">
                <a:latin typeface="Book Antiqua" pitchFamily="18" charset="0"/>
              </a:rPr>
              <a:t>TLM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0063" y="1857375"/>
            <a:ext cx="800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71500" y="428625"/>
            <a:ext cx="8143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IN" sz="4000" b="1" dirty="0">
                <a:latin typeface="Book Antiqua" pitchFamily="18" charset="0"/>
              </a:rPr>
              <a:t>2. Knowledge and Understanding of Subject Matter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42938" y="1784350"/>
            <a:ext cx="800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571500" y="2000250"/>
            <a:ext cx="814387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 typeface="Calibri" pitchFamily="34" charset="0"/>
              <a:buAutoNum type="alphaLcPeriod"/>
            </a:pPr>
            <a:r>
              <a:rPr lang="en-IN" sz="5400" b="1" dirty="0">
                <a:latin typeface="Book Antiqua" pitchFamily="18" charset="0"/>
              </a:rPr>
              <a:t>Content Knowledge</a:t>
            </a:r>
          </a:p>
          <a:p>
            <a:pPr marL="742950" indent="-742950">
              <a:buFont typeface="Calibri" pitchFamily="34" charset="0"/>
              <a:buAutoNum type="alphaLcPeriod"/>
            </a:pPr>
            <a:r>
              <a:rPr lang="en-IN" sz="5400" b="1" dirty="0">
                <a:latin typeface="Book Antiqua" pitchFamily="18" charset="0"/>
              </a:rPr>
              <a:t> Subject Knowledge</a:t>
            </a:r>
          </a:p>
          <a:p>
            <a:pPr marL="742950" indent="-742950">
              <a:buFont typeface="Calibri" pitchFamily="34" charset="0"/>
              <a:buAutoNum type="alphaLcPeriod"/>
            </a:pPr>
            <a:r>
              <a:rPr lang="en-IN" sz="5400" b="1" dirty="0">
                <a:latin typeface="Book Antiqua" pitchFamily="18" charset="0"/>
              </a:rPr>
              <a:t> Syllabus</a:t>
            </a:r>
          </a:p>
          <a:p>
            <a:pPr marL="742950" indent="-742950">
              <a:buFont typeface="Calibri" pitchFamily="34" charset="0"/>
              <a:buAutoNum type="alphaLcPeriod"/>
            </a:pPr>
            <a:r>
              <a:rPr lang="en-IN" sz="5400" b="1" dirty="0">
                <a:latin typeface="Book Antiqua" pitchFamily="18" charset="0"/>
              </a:rPr>
              <a:t> Corrects, errors made by students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428625" y="546100"/>
            <a:ext cx="8150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IN" sz="3600" b="1" dirty="0">
                <a:latin typeface="Book Antiqua" pitchFamily="18" charset="0"/>
              </a:rPr>
              <a:t>3. Strategies for Facilitating Learning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428625" y="1901825"/>
            <a:ext cx="8429625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000" dirty="0">
                <a:latin typeface="Book Antiqua" pitchFamily="18" charset="0"/>
              </a:rPr>
              <a:t>Enabling learning environment and classroom management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000" dirty="0">
                <a:latin typeface="Book Antiqua" pitchFamily="18" charset="0"/>
              </a:rPr>
              <a:t>Learning strategies and activities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000" dirty="0">
                <a:latin typeface="Book Antiqua" pitchFamily="18" charset="0"/>
              </a:rPr>
              <a:t>Communication Skills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000" dirty="0">
                <a:latin typeface="Book Antiqua" pitchFamily="18" charset="0"/>
              </a:rPr>
              <a:t>Assessment and Feedback</a:t>
            </a:r>
            <a:r>
              <a:rPr lang="en-IN" sz="4000" b="1" dirty="0">
                <a:latin typeface="Book Antiqua" pitchFamily="18" charset="0"/>
              </a:rPr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00063" y="1500188"/>
            <a:ext cx="80010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28625" y="428625"/>
            <a:ext cx="8286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IN" sz="4400" b="1" dirty="0">
                <a:latin typeface="Book Antiqua" pitchFamily="18" charset="0"/>
              </a:rPr>
              <a:t>4. Interpersonal Relationship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00063" y="1500188"/>
            <a:ext cx="80010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571500" y="2035175"/>
            <a:ext cx="82867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400" dirty="0">
                <a:latin typeface="Book Antiqua" pitchFamily="18" charset="0"/>
              </a:rPr>
              <a:t>Relationship with students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400" dirty="0">
                <a:latin typeface="Book Antiqua" pitchFamily="18" charset="0"/>
              </a:rPr>
              <a:t>Relationship with Colleagues 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IN" sz="4400" dirty="0">
                <a:latin typeface="Book Antiqua" pitchFamily="18" charset="0"/>
              </a:rPr>
              <a:t>Relationship with parents and community </a:t>
            </a:r>
            <a:endParaRPr lang="en-IN" sz="44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2148</Words>
  <Application>Microsoft Office PowerPoint</Application>
  <PresentationFormat>On-screen Show (4:3)</PresentationFormat>
  <Paragraphs>850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PINDICS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Teacher- Performance Indicators</vt:lpstr>
      <vt:lpstr>Teacher Performance Sheet Name of Teacher___School:_Year:_Cycle (I or II):</vt:lpstr>
      <vt:lpstr>Teacher Performance Sheet(Contd:) Name of Teacher___School:_Year:_Cycle (I or II):</vt:lpstr>
      <vt:lpstr>   Consolidation Sheet - Cluster    Level  Name of school complex ___Total Schools:_   Year:_   Cycle (I or II): Total Teachers__</vt:lpstr>
      <vt:lpstr> Consolidation Sheet - Cluster    Level  Name of school complex ___Total Schools:_   Year:_   Cycle (I or II): Total Teachers__                                                    Contd:</vt:lpstr>
      <vt:lpstr>   Consolidation Sheet - Mandal    Level  Mandal Name:___No. of school complexes ___Total Schools:_    Total Teachers: __   Year:_   Cycle (I or II): __</vt:lpstr>
      <vt:lpstr>Consolidation Sheet - Mandal    Level  Mandal Name:___No. of school complexes ___Total Schools:_    Total Teachers: __   Year:_   Cycle (I or II): __ Contd:</vt:lpstr>
      <vt:lpstr>  Consolidation Sheet – District     Level  District  Name:___No. of Mandals in the district ___No. of school complexes:__ Total Schools:_  Total Teachers: __   Year:_   Cycle (I or II): __ Contd:</vt:lpstr>
      <vt:lpstr>  Consolidation Sheet – District     Level  District  Name:___No. of Mandals in the district ___No. of school complexes:__ Total Schools:_  Total Teachers: __   Year:_   Cycle (I or II): __ Contd:</vt:lpstr>
      <vt:lpstr>  Consolidation Sheet – State     Level  Total Districts:___No. of Mandals in the state ___No. of school complexes :__ Total Schools:_  Total Teachers: __   Year:_   Cycle (I or II): __ Contd:</vt:lpstr>
      <vt:lpstr>  Consolidation Sheet – State     Level  Total Districts:___No. of Mandals in the state ___No. of school complexes :__ Total Schools:_  Total Teachers: __   Year:_   Cycle (I or II): __ Contd: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RVM</dc:creator>
  <cp:lastModifiedBy>RENUKA</cp:lastModifiedBy>
  <cp:revision>37</cp:revision>
  <dcterms:created xsi:type="dcterms:W3CDTF">2015-02-11T06:27:25Z</dcterms:created>
  <dcterms:modified xsi:type="dcterms:W3CDTF">2015-02-25T16:12:25Z</dcterms:modified>
</cp:coreProperties>
</file>